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  <p:sldMasterId id="2147483708" r:id="rId2"/>
    <p:sldMasterId id="2147483720" r:id="rId3"/>
    <p:sldMasterId id="2147483732" r:id="rId4"/>
  </p:sldMasterIdLst>
  <p:sldIdLst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960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A05B1-421E-4288-B341-E952787E28A9}" type="datetimeFigureOut">
              <a:rPr lang="ru-RU" smtClean="0"/>
              <a:pPr/>
              <a:t>10.01.2023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DCCE0-18CF-4FA6-BF02-10518C6F9B3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A05B1-421E-4288-B341-E952787E28A9}" type="datetimeFigureOut">
              <a:rPr lang="ru-RU" smtClean="0"/>
              <a:pPr/>
              <a:t>10.01.2023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DCCE0-18CF-4FA6-BF02-10518C6F9B3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A05B1-421E-4288-B341-E952787E28A9}" type="datetimeFigureOut">
              <a:rPr lang="ru-RU" smtClean="0"/>
              <a:pPr/>
              <a:t>10.01.2023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DCCE0-18CF-4FA6-BF02-10518C6F9B3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A05B1-421E-4288-B341-E952787E28A9}" type="datetimeFigureOut">
              <a:rPr lang="ru-RU" smtClean="0"/>
              <a:pPr/>
              <a:t>10.01.2023</a:t>
            </a:fld>
            <a:endParaRPr lang="ru-RU" dirty="0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51DCCE0-18CF-4FA6-BF02-10518C6F9B3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A05B1-421E-4288-B341-E952787E28A9}" type="datetimeFigureOut">
              <a:rPr lang="ru-RU" smtClean="0"/>
              <a:pPr/>
              <a:t>10.01.2023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51DCCE0-18CF-4FA6-BF02-10518C6F9B3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A05B1-421E-4288-B341-E952787E28A9}" type="datetimeFigureOut">
              <a:rPr lang="ru-RU" smtClean="0"/>
              <a:pPr/>
              <a:t>10.01.2023</a:t>
            </a:fld>
            <a:endParaRPr lang="ru-RU" dirty="0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DCCE0-18CF-4FA6-BF02-10518C6F9B3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A05B1-421E-4288-B341-E952787E28A9}" type="datetimeFigureOut">
              <a:rPr lang="ru-RU" smtClean="0"/>
              <a:pPr/>
              <a:t>10.01.2023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DCCE0-18CF-4FA6-BF02-10518C6F9B3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A05B1-421E-4288-B341-E952787E28A9}" type="datetimeFigureOut">
              <a:rPr lang="ru-RU" smtClean="0"/>
              <a:pPr/>
              <a:t>10.01.2023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651DCCE0-18CF-4FA6-BF02-10518C6F9B3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A05B1-421E-4288-B341-E952787E28A9}" type="datetimeFigureOut">
              <a:rPr lang="ru-RU" smtClean="0"/>
              <a:pPr/>
              <a:t>10.01.2023</a:t>
            </a:fld>
            <a:endParaRPr lang="ru-RU" dirty="0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DCCE0-18CF-4FA6-BF02-10518C6F9B3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A05B1-421E-4288-B341-E952787E28A9}" type="datetimeFigureOut">
              <a:rPr lang="ru-RU" smtClean="0"/>
              <a:pPr/>
              <a:t>10.01.2023</a:t>
            </a:fld>
            <a:endParaRPr lang="ru-RU" dirty="0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DCCE0-18CF-4FA6-BF02-10518C6F9B3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A05B1-421E-4288-B341-E952787E28A9}" type="datetimeFigureOut">
              <a:rPr lang="ru-RU" smtClean="0"/>
              <a:pPr/>
              <a:t>10.01.2023</a:t>
            </a:fld>
            <a:endParaRPr lang="ru-RU" dirty="0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DCCE0-18CF-4FA6-BF02-10518C6F9B3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A05B1-421E-4288-B341-E952787E28A9}" type="datetimeFigureOut">
              <a:rPr lang="ru-RU" smtClean="0"/>
              <a:pPr/>
              <a:t>10.01.2023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DCCE0-18CF-4FA6-BF02-10518C6F9B3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A05B1-421E-4288-B341-E952787E28A9}" type="datetimeFigureOut">
              <a:rPr lang="ru-RU" smtClean="0"/>
              <a:pPr/>
              <a:t>10.01.2023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DCCE0-18CF-4FA6-BF02-10518C6F9B3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A05B1-421E-4288-B341-E952787E28A9}" type="datetimeFigureOut">
              <a:rPr lang="ru-RU" smtClean="0"/>
              <a:pPr/>
              <a:t>10.01.2023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DCCE0-18CF-4FA6-BF02-10518C6F9B3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A05B1-421E-4288-B341-E952787E28A9}" type="datetimeFigureOut">
              <a:rPr lang="ru-RU" smtClean="0"/>
              <a:pPr/>
              <a:t>10.01.2023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DCCE0-18CF-4FA6-BF02-10518C6F9B3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5A05B1-421E-4288-B341-E952787E28A9}" type="datetimeFigureOut">
              <a:rPr lang="ru-RU" smtClean="0"/>
              <a:pPr/>
              <a:t>10.01.2023</a:t>
            </a:fld>
            <a:endParaRPr lang="ru-RU" dirty="0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1DCCE0-18CF-4FA6-BF02-10518C6F9B3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5A05B1-421E-4288-B341-E952787E28A9}" type="datetimeFigureOut">
              <a:rPr lang="ru-RU" smtClean="0"/>
              <a:pPr/>
              <a:t>10.01.2023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1DCCE0-18CF-4FA6-BF02-10518C6F9B3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5A05B1-421E-4288-B341-E952787E28A9}" type="datetimeFigureOut">
              <a:rPr lang="ru-RU" smtClean="0"/>
              <a:pPr/>
              <a:t>10.01.2023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1DCCE0-18CF-4FA6-BF02-10518C6F9B3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5A05B1-421E-4288-B341-E952787E28A9}" type="datetimeFigureOut">
              <a:rPr lang="ru-RU" smtClean="0"/>
              <a:pPr/>
              <a:t>10.01.2023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1DCCE0-18CF-4FA6-BF02-10518C6F9B3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5A05B1-421E-4288-B341-E952787E28A9}" type="datetimeFigureOut">
              <a:rPr lang="ru-RU" smtClean="0"/>
              <a:pPr/>
              <a:t>10.01.2023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1DCCE0-18CF-4FA6-BF02-10518C6F9B3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5A05B1-421E-4288-B341-E952787E28A9}" type="datetimeFigureOut">
              <a:rPr lang="ru-RU" smtClean="0"/>
              <a:pPr/>
              <a:t>10.01.2023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1DCCE0-18CF-4FA6-BF02-10518C6F9B3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5A05B1-421E-4288-B341-E952787E28A9}" type="datetimeFigureOut">
              <a:rPr lang="ru-RU" smtClean="0"/>
              <a:pPr/>
              <a:t>10.01.2023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1DCCE0-18CF-4FA6-BF02-10518C6F9B3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A05B1-421E-4288-B341-E952787E28A9}" type="datetimeFigureOut">
              <a:rPr lang="ru-RU" smtClean="0"/>
              <a:pPr/>
              <a:t>10.01.2023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DCCE0-18CF-4FA6-BF02-10518C6F9B3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5A05B1-421E-4288-B341-E952787E28A9}" type="datetimeFigureOut">
              <a:rPr lang="ru-RU" smtClean="0"/>
              <a:pPr/>
              <a:t>10.01.2023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1DCCE0-18CF-4FA6-BF02-10518C6F9B3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5A05B1-421E-4288-B341-E952787E28A9}" type="datetimeFigureOut">
              <a:rPr lang="ru-RU" smtClean="0"/>
              <a:pPr/>
              <a:t>10.01.2023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1DCCE0-18CF-4FA6-BF02-10518C6F9B3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5A05B1-421E-4288-B341-E952787E28A9}" type="datetimeFigureOut">
              <a:rPr lang="ru-RU" smtClean="0"/>
              <a:pPr/>
              <a:t>10.01.2023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1DCCE0-18CF-4FA6-BF02-10518C6F9B3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5A05B1-421E-4288-B341-E952787E28A9}" type="datetimeFigureOut">
              <a:rPr lang="ru-RU" smtClean="0"/>
              <a:pPr/>
              <a:t>10.01.2023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1DCCE0-18CF-4FA6-BF02-10518C6F9B3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A05B1-421E-4288-B341-E952787E28A9}" type="datetimeFigureOut">
              <a:rPr lang="ru-RU" smtClean="0"/>
              <a:pPr/>
              <a:t>10.01.2023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651DCCE0-18CF-4FA6-BF02-10518C6F9B3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A05B1-421E-4288-B341-E952787E28A9}" type="datetimeFigureOut">
              <a:rPr lang="ru-RU" smtClean="0"/>
              <a:pPr/>
              <a:t>10.01.2023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DCCE0-18CF-4FA6-BF02-10518C6F9B3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A05B1-421E-4288-B341-E952787E28A9}" type="datetimeFigureOut">
              <a:rPr lang="ru-RU" smtClean="0"/>
              <a:pPr/>
              <a:t>10.01.2023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51DCCE0-18CF-4FA6-BF02-10518C6F9B3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A05B1-421E-4288-B341-E952787E28A9}" type="datetimeFigureOut">
              <a:rPr lang="ru-RU" smtClean="0"/>
              <a:pPr/>
              <a:t>10.01.2023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DCCE0-18CF-4FA6-BF02-10518C6F9B3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A05B1-421E-4288-B341-E952787E28A9}" type="datetimeFigureOut">
              <a:rPr lang="ru-RU" smtClean="0"/>
              <a:pPr/>
              <a:t>10.01.2023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DCCE0-18CF-4FA6-BF02-10518C6F9B3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A05B1-421E-4288-B341-E952787E28A9}" type="datetimeFigureOut">
              <a:rPr lang="ru-RU" smtClean="0"/>
              <a:pPr/>
              <a:t>10.01.2023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DCCE0-18CF-4FA6-BF02-10518C6F9B3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A05B1-421E-4288-B341-E952787E28A9}" type="datetimeFigureOut">
              <a:rPr lang="ru-RU" smtClean="0"/>
              <a:pPr/>
              <a:t>10.01.2023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DCCE0-18CF-4FA6-BF02-10518C6F9B3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A05B1-421E-4288-B341-E952787E28A9}" type="datetimeFigureOut">
              <a:rPr lang="ru-RU" smtClean="0"/>
              <a:pPr/>
              <a:t>10.01.2023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DCCE0-18CF-4FA6-BF02-10518C6F9B3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A05B1-421E-4288-B341-E952787E28A9}" type="datetimeFigureOut">
              <a:rPr lang="ru-RU" smtClean="0"/>
              <a:pPr/>
              <a:t>10.01.2023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DCCE0-18CF-4FA6-BF02-10518C6F9B3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A05B1-421E-4288-B341-E952787E28A9}" type="datetimeFigureOut">
              <a:rPr lang="ru-RU" smtClean="0"/>
              <a:pPr/>
              <a:t>10.01.2023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51DCCE0-18CF-4FA6-BF02-10518C6F9B3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A05B1-421E-4288-B341-E952787E28A9}" type="datetimeFigureOut">
              <a:rPr lang="ru-RU" smtClean="0"/>
              <a:pPr/>
              <a:t>10.01.2023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DCCE0-18CF-4FA6-BF02-10518C6F9B3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A05B1-421E-4288-B341-E952787E28A9}" type="datetimeFigureOut">
              <a:rPr lang="ru-RU" smtClean="0"/>
              <a:pPr/>
              <a:t>10.01.2023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DCCE0-18CF-4FA6-BF02-10518C6F9B3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A05B1-421E-4288-B341-E952787E28A9}" type="datetimeFigureOut">
              <a:rPr lang="ru-RU" smtClean="0"/>
              <a:pPr/>
              <a:t>10.01.2023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DCCE0-18CF-4FA6-BF02-10518C6F9B3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A05B1-421E-4288-B341-E952787E28A9}" type="datetimeFigureOut">
              <a:rPr lang="ru-RU" smtClean="0"/>
              <a:pPr/>
              <a:t>10.01.2023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DCCE0-18CF-4FA6-BF02-10518C6F9B3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A05B1-421E-4288-B341-E952787E28A9}" type="datetimeFigureOut">
              <a:rPr lang="ru-RU" smtClean="0"/>
              <a:pPr/>
              <a:t>10.01.2023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DCCE0-18CF-4FA6-BF02-10518C6F9B3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A05B1-421E-4288-B341-E952787E28A9}" type="datetimeFigureOut">
              <a:rPr lang="ru-RU" smtClean="0"/>
              <a:pPr/>
              <a:t>10.01.2023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DCCE0-18CF-4FA6-BF02-10518C6F9B3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A05B1-421E-4288-B341-E952787E28A9}" type="datetimeFigureOut">
              <a:rPr lang="ru-RU" smtClean="0"/>
              <a:pPr/>
              <a:t>10.01.2023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51DCCE0-18CF-4FA6-BF02-10518C6F9B3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C5A05B1-421E-4288-B341-E952787E28A9}" type="datetimeFigureOut">
              <a:rPr lang="ru-RU" smtClean="0"/>
              <a:pPr/>
              <a:t>10.01.2023</a:t>
            </a:fld>
            <a:endParaRPr lang="ru-RU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51DCCE0-18CF-4FA6-BF02-10518C6F9B30}" type="slidenum">
              <a:rPr lang="ru-RU" smtClean="0"/>
              <a:pPr/>
              <a:t>‹#›</a:t>
            </a:fld>
            <a:endParaRPr lang="ru-RU" dirty="0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C5A05B1-421E-4288-B341-E952787E28A9}" type="datetimeFigureOut">
              <a:rPr lang="ru-RU" smtClean="0"/>
              <a:pPr/>
              <a:t>10.01.2023</a:t>
            </a:fld>
            <a:endParaRPr lang="ru-RU" dirty="0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51DCCE0-18CF-4FA6-BF02-10518C6F9B3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8C5A05B1-421E-4288-B341-E952787E28A9}" type="datetimeFigureOut">
              <a:rPr lang="ru-RU" smtClean="0"/>
              <a:pPr/>
              <a:t>10.01.2023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 dirty="0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651DCCE0-18CF-4FA6-BF02-10518C6F9B3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C5A05B1-421E-4288-B341-E952787E28A9}" type="datetimeFigureOut">
              <a:rPr lang="ru-RU" smtClean="0"/>
              <a:pPr/>
              <a:t>10.01.2023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651DCCE0-18CF-4FA6-BF02-10518C6F9B3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Тақырыбы: </a:t>
            </a:r>
            <a:br>
              <a:rPr lang="kk-KZ" dirty="0" smtClean="0">
                <a:latin typeface="Times New Roman" pitchFamily="18" charset="0"/>
                <a:cs typeface="Times New Roman" pitchFamily="18" charset="0"/>
              </a:rPr>
            </a:b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Лекцияның негізгі функциялары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57200" y="2214554"/>
            <a:ext cx="5900750" cy="4110046"/>
          </a:xfrm>
        </p:spPr>
        <p:txBody>
          <a:bodyPr/>
          <a:lstStyle/>
          <a:p>
            <a:r>
              <a:rPr lang="kk-KZ" sz="3600" b="1" dirty="0" smtClean="0">
                <a:latin typeface="Times New Roman" pitchFamily="18" charset="0"/>
                <a:cs typeface="Times New Roman" pitchFamily="18" charset="0"/>
              </a:rPr>
              <a:t>Жоспары:</a:t>
            </a:r>
          </a:p>
          <a:p>
            <a:r>
              <a:rPr lang="kk-KZ" sz="3200" dirty="0" smtClean="0">
                <a:latin typeface="Times New Roman" pitchFamily="18" charset="0"/>
                <a:cs typeface="Times New Roman" pitchFamily="18" charset="0"/>
              </a:rPr>
              <a:t>Лекцияның негізгі функциялары</a:t>
            </a:r>
          </a:p>
          <a:p>
            <a:r>
              <a:rPr lang="kk-KZ" sz="3200" dirty="0" smtClean="0">
                <a:latin typeface="Times New Roman" pitchFamily="18" charset="0"/>
                <a:cs typeface="Times New Roman" pitchFamily="18" charset="0"/>
              </a:rPr>
              <a:t>Дәрісті өткізу жолдары</a:t>
            </a:r>
          </a:p>
          <a:p>
            <a:r>
              <a:rPr lang="kk-KZ" sz="3200" dirty="0" smtClean="0">
                <a:latin typeface="Times New Roman" pitchFamily="18" charset="0"/>
                <a:cs typeface="Times New Roman" pitchFamily="18" charset="0"/>
              </a:rPr>
              <a:t>Дәрісті бағалау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85720" y="714356"/>
            <a:ext cx="842968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Түсіндіру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оқу материалын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мұғалімнің логикалық тұрғыдан дәйекті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де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сындарлы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баяндауы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Оның себебі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түрлі заңдылықтар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мен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ережелерді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түсіндіру белгілі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дәрежеде логикалық жүйелікті қажет етеді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 typeface="Arial" pitchFamily="34" charset="0"/>
              <a:buChar char="•"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Түсіндіру әдісінің мақсаты: заттардың елеулі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белгілерін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ашып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көрсету, фактілер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құбылыстарды талқылау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Сондықтан мұғалімнің оқу материалын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түсіндіруде әрқашанда пайымдау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қорыту, дәлелдеу көп болды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 typeface="Arial" pitchFamily="34" charset="0"/>
              <a:buChar char="•"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Түсіндіру әдісінің ең маңызды мәселелері– оқушылардың алдына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жаңа мәселені айқын, ашық етіп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қойып, оқу материалын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тыңғылықты баяндап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шығу.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Түсіндіру әдісінің табысы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болуы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мұғалімнің нақтылы деректерді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қаншама сәтті қолдана білгендігіне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де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байланысты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 typeface="Arial" pitchFamily="34" charset="0"/>
              <a:buChar char="•"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Түсіндіру әрқашанда заттар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фактілердің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құбылыстардың мәнін ашу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қағидаларды түсіндіру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осылардың негізінде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оқушыларға жаңа білімді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баяндауда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оны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терең және түсінікті ұғынуларына мүмкіндік туғызады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Бірақ ол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оқушылардың жас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ерекшеліктеріне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сынып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және пән ерекшеліктеріне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қарай өзгеріп отырады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1142984"/>
            <a:ext cx="835824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Әңгімелесу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мұғалім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мен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оқушылар арасында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жаңа білімдерді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хабарлау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пысықтау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қорытындылауды дұрыс ұйымдастырылған сұрақ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жауап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тәсілінде қолданылады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Сондықтан әңгімелесу оқытудың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аса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күрделі әдісі болып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есептеледі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Бұл әдісті нәтижелі пайдалану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мұғалімдер тарапынан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өте мұқиат дайындықты талап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етеді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Әңгімелесу барысында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мұғалім оқушылардың жеке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басының қабілетін, зейінін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(т.б.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психикалық процестерін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таным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ерекшеліктерін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танып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біледі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баяндап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отырған немесе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өтілген оқу материалын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олардың қалай ұғынғанын анықтайды.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Әңгімелесуде баяндау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талдау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қорытынды.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Бұл әдіс,сонымен қатар, сұрақ–жауап тәсілі арқылы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іске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асады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Ол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үшін мұғалімнің сұрақтары дәл, жинақы, оқушының ойын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оятуға, дамытуға бағытталған болуы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тиіс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714356"/>
            <a:ext cx="8572560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Лекция – </a:t>
            </a:r>
            <a:r>
              <a:rPr lang="ru-RU" dirty="0" err="1" smtClean="0"/>
              <a:t>сөзге негізделген</a:t>
            </a:r>
            <a:r>
              <a:rPr lang="ru-RU" dirty="0" smtClean="0"/>
              <a:t> </a:t>
            </a:r>
            <a:r>
              <a:rPr lang="ru-RU" dirty="0" err="1" smtClean="0"/>
              <a:t>оқыту әдісі ретінде</a:t>
            </a:r>
            <a:r>
              <a:rPr lang="ru-RU" dirty="0" smtClean="0"/>
              <a:t> </a:t>
            </a:r>
            <a:r>
              <a:rPr lang="ru-RU" dirty="0" err="1" smtClean="0"/>
              <a:t>ол</a:t>
            </a:r>
            <a:r>
              <a:rPr lang="ru-RU" dirty="0" smtClean="0"/>
              <a:t> </a:t>
            </a:r>
            <a:r>
              <a:rPr lang="ru-RU" dirty="0" err="1" smtClean="0"/>
              <a:t>өзінің құрылымы</a:t>
            </a:r>
            <a:r>
              <a:rPr lang="ru-RU" dirty="0" smtClean="0"/>
              <a:t>, </a:t>
            </a:r>
            <a:r>
              <a:rPr lang="ru-RU" dirty="0" err="1" smtClean="0"/>
              <a:t>баяндалатын</a:t>
            </a:r>
            <a:r>
              <a:rPr lang="ru-RU" dirty="0" smtClean="0"/>
              <a:t> </a:t>
            </a:r>
            <a:r>
              <a:rPr lang="ru-RU" dirty="0" err="1" smtClean="0"/>
              <a:t>оқу материалының дәлдігі және сабақтың өн бойында</a:t>
            </a:r>
            <a:r>
              <a:rPr lang="ru-RU" dirty="0" smtClean="0"/>
              <a:t> </a:t>
            </a:r>
            <a:r>
              <a:rPr lang="ru-RU" dirty="0" err="1" smtClean="0"/>
              <a:t>тыңдаушыларының ойлау</a:t>
            </a:r>
            <a:r>
              <a:rPr lang="ru-RU" dirty="0" smtClean="0"/>
              <a:t> </a:t>
            </a:r>
            <a:r>
              <a:rPr lang="ru-RU" dirty="0" err="1" smtClean="0"/>
              <a:t>қабілетін белсенді</a:t>
            </a:r>
            <a:r>
              <a:rPr lang="ru-RU" dirty="0" smtClean="0"/>
              <a:t> </a:t>
            </a:r>
            <a:r>
              <a:rPr lang="ru-RU" dirty="0" err="1" smtClean="0"/>
              <a:t>етуі</a:t>
            </a:r>
            <a:r>
              <a:rPr lang="ru-RU" dirty="0" smtClean="0"/>
              <a:t> </a:t>
            </a:r>
            <a:r>
              <a:rPr lang="ru-RU" dirty="0" err="1" smtClean="0"/>
              <a:t>жағынан басқа әдістерге қарағанда өзіндік ерекшеліктері</a:t>
            </a:r>
            <a:r>
              <a:rPr lang="ru-RU" dirty="0" smtClean="0"/>
              <a:t> бар.</a:t>
            </a:r>
          </a:p>
          <a:p>
            <a:r>
              <a:rPr lang="ru-RU" dirty="0" smtClean="0"/>
              <a:t>Лекция </a:t>
            </a:r>
            <a:r>
              <a:rPr lang="ru-RU" dirty="0" err="1" smtClean="0"/>
              <a:t>әдетте жоғары сынып</a:t>
            </a:r>
            <a:r>
              <a:rPr lang="ru-RU" dirty="0" smtClean="0"/>
              <a:t> </a:t>
            </a:r>
            <a:r>
              <a:rPr lang="ru-RU" dirty="0" err="1" smtClean="0"/>
              <a:t>оқушылары арасында</a:t>
            </a:r>
            <a:r>
              <a:rPr lang="ru-RU" dirty="0" smtClean="0"/>
              <a:t> </a:t>
            </a:r>
            <a:r>
              <a:rPr lang="ru-RU" dirty="0" err="1" smtClean="0"/>
              <a:t>көптеп қолданылатын әдістің бірі</a:t>
            </a:r>
            <a:r>
              <a:rPr lang="ru-RU" dirty="0" smtClean="0"/>
              <a:t>. Лекция </a:t>
            </a:r>
            <a:r>
              <a:rPr lang="ru-RU" dirty="0" err="1" smtClean="0"/>
              <a:t>барысында</a:t>
            </a:r>
            <a:r>
              <a:rPr lang="ru-RU" dirty="0" smtClean="0"/>
              <a:t> </a:t>
            </a:r>
            <a:r>
              <a:rPr lang="ru-RU" dirty="0" err="1" smtClean="0"/>
              <a:t>оқушылар жаңа оқу материалын</a:t>
            </a:r>
            <a:r>
              <a:rPr lang="ru-RU" dirty="0" smtClean="0"/>
              <a:t> </a:t>
            </a:r>
            <a:r>
              <a:rPr lang="ru-RU" dirty="0" err="1" smtClean="0"/>
              <a:t>тыңдайды</a:t>
            </a:r>
            <a:r>
              <a:rPr lang="ru-RU" dirty="0" smtClean="0"/>
              <a:t>, </a:t>
            </a:r>
            <a:r>
              <a:rPr lang="ru-RU" dirty="0" err="1" smtClean="0"/>
              <a:t>қабылдайды</a:t>
            </a:r>
            <a:r>
              <a:rPr lang="ru-RU" dirty="0" smtClean="0"/>
              <a:t>, </a:t>
            </a:r>
            <a:r>
              <a:rPr lang="ru-RU" dirty="0" err="1" smtClean="0"/>
              <a:t>ұғынады</a:t>
            </a:r>
            <a:r>
              <a:rPr lang="ru-RU" dirty="0" smtClean="0"/>
              <a:t>, </a:t>
            </a:r>
            <a:r>
              <a:rPr lang="ru-RU" dirty="0" err="1" smtClean="0"/>
              <a:t>мұғалім сөзіне зейін</a:t>
            </a:r>
            <a:r>
              <a:rPr lang="ru-RU" dirty="0" smtClean="0"/>
              <a:t> </a:t>
            </a:r>
            <a:r>
              <a:rPr lang="ru-RU" dirty="0" err="1" smtClean="0"/>
              <a:t>қоя тыңдайды</a:t>
            </a:r>
            <a:r>
              <a:rPr lang="ru-RU" dirty="0" smtClean="0"/>
              <a:t>, </a:t>
            </a:r>
            <a:r>
              <a:rPr lang="ru-RU" dirty="0" err="1" smtClean="0"/>
              <a:t>мазмұнын қадағалап отырады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Лекцияның басқа ауызша</a:t>
            </a:r>
            <a:r>
              <a:rPr lang="ru-RU" dirty="0" smtClean="0"/>
              <a:t> </a:t>
            </a:r>
            <a:r>
              <a:rPr lang="ru-RU" dirty="0" err="1" smtClean="0"/>
              <a:t>баяндау</a:t>
            </a:r>
            <a:r>
              <a:rPr lang="ru-RU" dirty="0" smtClean="0"/>
              <a:t> </a:t>
            </a:r>
            <a:r>
              <a:rPr lang="ru-RU" dirty="0" err="1" smtClean="0"/>
              <a:t>әдістерінен тағы бір</a:t>
            </a:r>
            <a:r>
              <a:rPr lang="ru-RU" dirty="0" smtClean="0"/>
              <a:t> </a:t>
            </a:r>
            <a:r>
              <a:rPr lang="ru-RU" dirty="0" err="1" smtClean="0"/>
              <a:t>ерекшелігі</a:t>
            </a:r>
            <a:r>
              <a:rPr lang="ru-RU" dirty="0" smtClean="0"/>
              <a:t>, </a:t>
            </a:r>
            <a:r>
              <a:rPr lang="ru-RU" dirty="0" err="1" smtClean="0"/>
              <a:t>мұғалімнен жаңа білімді</a:t>
            </a:r>
            <a:r>
              <a:rPr lang="ru-RU" dirty="0" smtClean="0"/>
              <a:t> </a:t>
            </a:r>
            <a:r>
              <a:rPr lang="ru-RU" dirty="0" err="1" smtClean="0"/>
              <a:t>баяндамас</a:t>
            </a:r>
            <a:r>
              <a:rPr lang="ru-RU" dirty="0" smtClean="0"/>
              <a:t> </a:t>
            </a:r>
            <a:r>
              <a:rPr lang="ru-RU" dirty="0" err="1" smtClean="0"/>
              <a:t>бұрын оқушыларға оның жоспарымен</a:t>
            </a:r>
            <a:r>
              <a:rPr lang="ru-RU" dirty="0" smtClean="0"/>
              <a:t>, </a:t>
            </a:r>
            <a:r>
              <a:rPr lang="ru-RU" dirty="0" err="1" smtClean="0"/>
              <a:t>қажетті әдебиеттер тізімімен</a:t>
            </a:r>
            <a:r>
              <a:rPr lang="ru-RU" dirty="0" smtClean="0"/>
              <a:t> </a:t>
            </a:r>
            <a:r>
              <a:rPr lang="ru-RU" dirty="0" err="1" smtClean="0"/>
              <a:t>таныстыруын</a:t>
            </a:r>
            <a:r>
              <a:rPr lang="ru-RU" dirty="0" smtClean="0"/>
              <a:t> </a:t>
            </a:r>
            <a:r>
              <a:rPr lang="ru-RU" dirty="0" err="1" smtClean="0"/>
              <a:t>қажет етеді</a:t>
            </a:r>
            <a:r>
              <a:rPr lang="ru-RU" dirty="0" smtClean="0"/>
              <a:t>. </a:t>
            </a:r>
            <a:r>
              <a:rPr lang="ru-RU" dirty="0" err="1" smtClean="0"/>
              <a:t>Оқушылардың </a:t>
            </a:r>
            <a:r>
              <a:rPr lang="ru-RU" dirty="0" smtClean="0"/>
              <a:t>лекция </a:t>
            </a:r>
            <a:r>
              <a:rPr lang="ru-RU" dirty="0" err="1" smtClean="0"/>
              <a:t>жоспарымен</a:t>
            </a:r>
            <a:r>
              <a:rPr lang="ru-RU" dirty="0" smtClean="0"/>
              <a:t> </a:t>
            </a:r>
            <a:r>
              <a:rPr lang="ru-RU" dirty="0" err="1" smtClean="0"/>
              <a:t>алдын</a:t>
            </a:r>
            <a:r>
              <a:rPr lang="ru-RU" dirty="0" smtClean="0"/>
              <a:t>–ала </a:t>
            </a:r>
            <a:r>
              <a:rPr lang="ru-RU" dirty="0" err="1" smtClean="0"/>
              <a:t>танысуы</a:t>
            </a:r>
            <a:r>
              <a:rPr lang="ru-RU" dirty="0" smtClean="0"/>
              <a:t>, </a:t>
            </a:r>
            <a:r>
              <a:rPr lang="ru-RU" dirty="0" err="1" smtClean="0"/>
              <a:t>оның мазмұнын баяндауда</a:t>
            </a:r>
            <a:r>
              <a:rPr lang="ru-RU" dirty="0" smtClean="0"/>
              <a:t> </a:t>
            </a:r>
            <a:r>
              <a:rPr lang="ru-RU" dirty="0" err="1" smtClean="0"/>
              <a:t>мұғалімнің ойын</a:t>
            </a:r>
            <a:r>
              <a:rPr lang="ru-RU" dirty="0" smtClean="0"/>
              <a:t> </a:t>
            </a:r>
            <a:r>
              <a:rPr lang="ru-RU" dirty="0" err="1" smtClean="0"/>
              <a:t>жақсы ұғынуға көмектеседі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Ол</a:t>
            </a:r>
            <a:r>
              <a:rPr lang="ru-RU" dirty="0" smtClean="0"/>
              <a:t> </a:t>
            </a:r>
            <a:r>
              <a:rPr lang="ru-RU" dirty="0" err="1" smtClean="0"/>
              <a:t>үшін </a:t>
            </a:r>
            <a:r>
              <a:rPr lang="ru-RU" dirty="0" smtClean="0"/>
              <a:t>лекция </a:t>
            </a:r>
            <a:r>
              <a:rPr lang="ru-RU" dirty="0" err="1" smtClean="0"/>
              <a:t>мақсатының идеялық бағыты</a:t>
            </a:r>
            <a:r>
              <a:rPr lang="ru-RU" dirty="0" smtClean="0"/>
              <a:t>, </a:t>
            </a:r>
            <a:r>
              <a:rPr lang="ru-RU" dirty="0" err="1" smtClean="0"/>
              <a:t>оның нақтылығы</a:t>
            </a:r>
            <a:r>
              <a:rPr lang="ru-RU" dirty="0" smtClean="0"/>
              <a:t>, </a:t>
            </a:r>
            <a:r>
              <a:rPr lang="ru-RU" dirty="0" err="1" smtClean="0"/>
              <a:t>берілетін</a:t>
            </a:r>
            <a:r>
              <a:rPr lang="ru-RU" dirty="0" smtClean="0"/>
              <a:t> </a:t>
            </a:r>
            <a:r>
              <a:rPr lang="ru-RU" dirty="0" err="1" smtClean="0"/>
              <a:t>білімнің оқушыларға түсінікті болуы</a:t>
            </a:r>
            <a:r>
              <a:rPr lang="ru-RU" dirty="0" smtClean="0"/>
              <a:t> </a:t>
            </a:r>
            <a:r>
              <a:rPr lang="ru-RU" dirty="0" err="1" smtClean="0"/>
              <a:t>мұғалімдер тарапынан</a:t>
            </a:r>
            <a:r>
              <a:rPr lang="ru-RU" dirty="0" smtClean="0"/>
              <a:t> </a:t>
            </a:r>
            <a:r>
              <a:rPr lang="ru-RU" dirty="0" err="1" smtClean="0"/>
              <a:t>үлкен шеберлікті</a:t>
            </a:r>
            <a:r>
              <a:rPr lang="ru-RU" dirty="0" smtClean="0"/>
              <a:t> </a:t>
            </a:r>
            <a:r>
              <a:rPr lang="ru-RU" dirty="0" err="1" smtClean="0"/>
              <a:t>қажет етеді</a:t>
            </a:r>
            <a:r>
              <a:rPr lang="ru-RU" dirty="0" smtClean="0"/>
              <a:t>. Лекция </a:t>
            </a:r>
            <a:r>
              <a:rPr lang="ru-RU" dirty="0" err="1" smtClean="0"/>
              <a:t>барысында</a:t>
            </a:r>
            <a:r>
              <a:rPr lang="ru-RU" dirty="0" smtClean="0"/>
              <a:t> </a:t>
            </a:r>
            <a:r>
              <a:rPr lang="ru-RU" dirty="0" err="1" smtClean="0"/>
              <a:t>баяндалған оқу материалының мазмұнын оқушылардың қысқаша жазып</a:t>
            </a:r>
            <a:r>
              <a:rPr lang="ru-RU" dirty="0" smtClean="0"/>
              <a:t> </a:t>
            </a:r>
            <a:r>
              <a:rPr lang="ru-RU" dirty="0" err="1" smtClean="0"/>
              <a:t>отыруы</a:t>
            </a:r>
            <a:r>
              <a:rPr lang="ru-RU" dirty="0" smtClean="0"/>
              <a:t>, оны </a:t>
            </a:r>
            <a:r>
              <a:rPr lang="ru-RU" dirty="0" err="1" smtClean="0"/>
              <a:t>өз беттерінше</a:t>
            </a:r>
            <a:r>
              <a:rPr lang="ru-RU" dirty="0" smtClean="0"/>
              <a:t> </a:t>
            </a:r>
            <a:r>
              <a:rPr lang="ru-RU" dirty="0" err="1" smtClean="0"/>
              <a:t>қайталап оқуы</a:t>
            </a:r>
            <a:r>
              <a:rPr lang="ru-RU" dirty="0" smtClean="0"/>
              <a:t>, </a:t>
            </a:r>
            <a:r>
              <a:rPr lang="ru-RU" dirty="0" err="1" smtClean="0"/>
              <a:t>дағдылануы </a:t>
            </a:r>
            <a:r>
              <a:rPr lang="ru-RU" dirty="0" smtClean="0"/>
              <a:t>да </a:t>
            </a:r>
            <a:r>
              <a:rPr lang="ru-RU" dirty="0" err="1" smtClean="0"/>
              <a:t>қажеттілік болып</a:t>
            </a:r>
            <a:r>
              <a:rPr lang="ru-RU" dirty="0" smtClean="0"/>
              <a:t> </a:t>
            </a:r>
            <a:r>
              <a:rPr lang="ru-RU" dirty="0" err="1" smtClean="0"/>
              <a:t>табылады</a:t>
            </a:r>
            <a:r>
              <a:rPr lang="ru-RU" dirty="0" smtClean="0"/>
              <a:t>.</a:t>
            </a:r>
          </a:p>
          <a:p>
            <a:r>
              <a:rPr lang="ru-RU" dirty="0" smtClean="0"/>
              <a:t>Лекция </a:t>
            </a:r>
            <a:r>
              <a:rPr lang="ru-RU" dirty="0" err="1" smtClean="0"/>
              <a:t>және әңгіме әдістері оқу материалына</a:t>
            </a:r>
            <a:r>
              <a:rPr lang="ru-RU" dirty="0" smtClean="0"/>
              <a:t> </a:t>
            </a:r>
            <a:r>
              <a:rPr lang="ru-RU" dirty="0" err="1" smtClean="0"/>
              <a:t>жұмсалатын уақытты үнемдеу жағынан тиімді</a:t>
            </a:r>
            <a:r>
              <a:rPr lang="ru-RU" dirty="0" smtClean="0"/>
              <a:t> </a:t>
            </a:r>
            <a:r>
              <a:rPr lang="ru-RU" dirty="0" err="1" smtClean="0"/>
              <a:t>болғанымен </a:t>
            </a:r>
            <a:r>
              <a:rPr lang="ru-RU" dirty="0" smtClean="0"/>
              <a:t>де, </a:t>
            </a:r>
            <a:r>
              <a:rPr lang="ru-RU" dirty="0" err="1" smtClean="0"/>
              <a:t>оқушылардың өз ойын</a:t>
            </a:r>
            <a:r>
              <a:rPr lang="ru-RU" dirty="0" smtClean="0"/>
              <a:t>, </a:t>
            </a:r>
            <a:r>
              <a:rPr lang="ru-RU" dirty="0" err="1" smtClean="0"/>
              <a:t>пікірін</a:t>
            </a:r>
            <a:r>
              <a:rPr lang="ru-RU" dirty="0" smtClean="0"/>
              <a:t> </a:t>
            </a:r>
            <a:r>
              <a:rPr lang="ru-RU" dirty="0" err="1" smtClean="0"/>
              <a:t>айтып</a:t>
            </a:r>
            <a:r>
              <a:rPr lang="ru-RU" dirty="0" smtClean="0"/>
              <a:t>, </a:t>
            </a:r>
            <a:r>
              <a:rPr lang="ru-RU" dirty="0" err="1" smtClean="0"/>
              <a:t>кеңес алуға қолайлы жағдай туғыза алмайды</a:t>
            </a:r>
            <a:r>
              <a:rPr lang="ru-RU" dirty="0" smtClean="0"/>
              <a:t>. </a:t>
            </a:r>
            <a:r>
              <a:rPr lang="ru-RU" dirty="0" err="1" smtClean="0"/>
              <a:t>Бұл турасында</a:t>
            </a:r>
            <a:r>
              <a:rPr lang="ru-RU" dirty="0" smtClean="0"/>
              <a:t> </a:t>
            </a:r>
            <a:r>
              <a:rPr lang="ru-RU" dirty="0" err="1" smtClean="0"/>
              <a:t>әңгімелесу әдісінің мүмкіндігі </a:t>
            </a:r>
            <a:r>
              <a:rPr lang="ru-RU" dirty="0" smtClean="0"/>
              <a:t>мол.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1142984"/>
            <a:ext cx="8358246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err="1" smtClean="0"/>
              <a:t>Мұғалім лекцияға дайындалу</a:t>
            </a:r>
            <a:r>
              <a:rPr lang="ru-RU" sz="2000" dirty="0" smtClean="0"/>
              <a:t> </a:t>
            </a:r>
            <a:r>
              <a:rPr lang="ru-RU" sz="2000" dirty="0" err="1" smtClean="0"/>
              <a:t>барысында</a:t>
            </a:r>
            <a:r>
              <a:rPr lang="ru-RU" sz="2000" dirty="0" smtClean="0"/>
              <a:t> </a:t>
            </a:r>
            <a:r>
              <a:rPr lang="ru-RU" sz="2000" dirty="0" err="1" smtClean="0"/>
              <a:t>оның мазмұнына, амал–тәсілдеріне және құрылымына назар</a:t>
            </a:r>
            <a:r>
              <a:rPr lang="ru-RU" sz="2000" dirty="0" smtClean="0"/>
              <a:t> </a:t>
            </a:r>
            <a:r>
              <a:rPr lang="ru-RU" sz="2000" dirty="0" err="1" smtClean="0"/>
              <a:t>аударады</a:t>
            </a:r>
            <a:r>
              <a:rPr lang="ru-RU" sz="2000" dirty="0" smtClean="0"/>
              <a:t>. </a:t>
            </a:r>
            <a:r>
              <a:rPr lang="ru-RU" sz="2000" dirty="0" err="1" smtClean="0"/>
              <a:t>Лекцияның мазмұны ол</a:t>
            </a:r>
            <a:r>
              <a:rPr lang="ru-RU" sz="2000" dirty="0" smtClean="0"/>
              <a:t> </a:t>
            </a:r>
            <a:r>
              <a:rPr lang="ru-RU" sz="2000" dirty="0" err="1" smtClean="0"/>
              <a:t>оқу бағдарламасы, оқулық және оқу құралдарына байланысты</a:t>
            </a:r>
            <a:r>
              <a:rPr lang="ru-RU" sz="2000" dirty="0" smtClean="0"/>
              <a:t> </a:t>
            </a:r>
            <a:r>
              <a:rPr lang="ru-RU" sz="2000" dirty="0" err="1" smtClean="0"/>
              <a:t>анықтайды.</a:t>
            </a:r>
            <a:endParaRPr lang="ru-RU" sz="2000" dirty="0" smtClean="0"/>
          </a:p>
          <a:p>
            <a:r>
              <a:rPr lang="ru-RU" sz="2000" dirty="0" smtClean="0"/>
              <a:t> </a:t>
            </a:r>
            <a:r>
              <a:rPr lang="ru-RU" sz="2000" dirty="0" err="1" smtClean="0"/>
              <a:t>Бірақ, бағдарламада көрсетілген барлық мәселелердің ішінен</a:t>
            </a:r>
            <a:r>
              <a:rPr lang="ru-RU" sz="2000" dirty="0" smtClean="0"/>
              <a:t> </a:t>
            </a:r>
            <a:r>
              <a:rPr lang="ru-RU" sz="2000" dirty="0" err="1" smtClean="0"/>
              <a:t>түйінді мәселелерді айырып</a:t>
            </a:r>
            <a:r>
              <a:rPr lang="ru-RU" sz="2000" dirty="0" smtClean="0"/>
              <a:t>, </a:t>
            </a:r>
            <a:r>
              <a:rPr lang="ru-RU" sz="2000" dirty="0" err="1" smtClean="0"/>
              <a:t>ғылымның соңғы жаңалықтары </a:t>
            </a:r>
            <a:r>
              <a:rPr lang="ru-RU" sz="2000" dirty="0" smtClean="0"/>
              <a:t>мен </a:t>
            </a:r>
            <a:r>
              <a:rPr lang="ru-RU" sz="2000" dirty="0" err="1" smtClean="0"/>
              <a:t>табыстарын</a:t>
            </a:r>
            <a:r>
              <a:rPr lang="ru-RU" sz="2000" dirty="0" smtClean="0"/>
              <a:t> </a:t>
            </a:r>
            <a:r>
              <a:rPr lang="ru-RU" sz="2000" dirty="0" err="1" smtClean="0"/>
              <a:t>озат</a:t>
            </a:r>
            <a:r>
              <a:rPr lang="ru-RU" sz="2000" dirty="0" smtClean="0"/>
              <a:t> </a:t>
            </a:r>
            <a:r>
              <a:rPr lang="ru-RU" sz="2000" dirty="0" err="1" smtClean="0"/>
              <a:t>тәжірибемен байланыстырып</a:t>
            </a:r>
            <a:r>
              <a:rPr lang="ru-RU" sz="2000" dirty="0" smtClean="0"/>
              <a:t>, </a:t>
            </a:r>
            <a:r>
              <a:rPr lang="ru-RU" sz="2000" dirty="0" err="1" smtClean="0"/>
              <a:t>материалдың белгілі</a:t>
            </a:r>
            <a:r>
              <a:rPr lang="ru-RU" sz="2000" dirty="0" smtClean="0"/>
              <a:t> </a:t>
            </a:r>
            <a:r>
              <a:rPr lang="ru-RU" sz="2000" dirty="0" err="1" smtClean="0"/>
              <a:t>бір</a:t>
            </a:r>
            <a:r>
              <a:rPr lang="ru-RU" sz="2000" dirty="0" smtClean="0"/>
              <a:t> </a:t>
            </a:r>
            <a:r>
              <a:rPr lang="ru-RU" sz="2000" dirty="0" err="1" smtClean="0"/>
              <a:t>бөлігін оқушыларға оқулықтан</a:t>
            </a:r>
            <a:r>
              <a:rPr lang="ru-RU" sz="2000" dirty="0" smtClean="0"/>
              <a:t>, </a:t>
            </a:r>
            <a:r>
              <a:rPr lang="ru-RU" sz="2000" dirty="0" err="1" smtClean="0"/>
              <a:t>басқа әдебиеттерден өздігінен оқып алуға тапсырмалар</a:t>
            </a:r>
            <a:r>
              <a:rPr lang="ru-RU" sz="2000" dirty="0" smtClean="0"/>
              <a:t> </a:t>
            </a:r>
            <a:r>
              <a:rPr lang="ru-RU" sz="2000" dirty="0" err="1" smtClean="0"/>
              <a:t>беріп</a:t>
            </a:r>
            <a:r>
              <a:rPr lang="ru-RU" sz="2000" dirty="0" smtClean="0"/>
              <a:t> </a:t>
            </a:r>
            <a:r>
              <a:rPr lang="ru-RU" sz="2000" dirty="0" err="1" smtClean="0"/>
              <a:t>отыруды</a:t>
            </a:r>
            <a:r>
              <a:rPr lang="ru-RU" sz="2000" dirty="0" smtClean="0"/>
              <a:t> </a:t>
            </a:r>
            <a:r>
              <a:rPr lang="ru-RU" sz="2000" dirty="0" err="1" smtClean="0"/>
              <a:t>оқытушы мұқият ойластыруы</a:t>
            </a:r>
            <a:r>
              <a:rPr lang="ru-RU" sz="2000" dirty="0" smtClean="0"/>
              <a:t> </a:t>
            </a:r>
            <a:r>
              <a:rPr lang="ru-RU" sz="2000" dirty="0" err="1" smtClean="0"/>
              <a:t>қажет</a:t>
            </a:r>
            <a:r>
              <a:rPr lang="ru-RU" sz="2000" dirty="0" smtClean="0"/>
              <a:t>.</a:t>
            </a:r>
          </a:p>
          <a:p>
            <a:r>
              <a:rPr lang="ru-RU" sz="2000" dirty="0" smtClean="0"/>
              <a:t>       </a:t>
            </a:r>
            <a:r>
              <a:rPr lang="ru-RU" sz="2000" dirty="0" err="1" smtClean="0"/>
              <a:t>Сонымен</a:t>
            </a:r>
            <a:r>
              <a:rPr lang="ru-RU" sz="2000" dirty="0" smtClean="0"/>
              <a:t>, </a:t>
            </a:r>
            <a:r>
              <a:rPr lang="ru-RU" sz="2000" dirty="0" err="1" smtClean="0"/>
              <a:t>лекцияның мазмұны, баяндау</a:t>
            </a:r>
            <a:r>
              <a:rPr lang="ru-RU" sz="2000" dirty="0" smtClean="0"/>
              <a:t> </a:t>
            </a:r>
            <a:r>
              <a:rPr lang="ru-RU" sz="2000" dirty="0" err="1" smtClean="0"/>
              <a:t>формасы</a:t>
            </a:r>
            <a:r>
              <a:rPr lang="ru-RU" sz="2000" dirty="0" smtClean="0"/>
              <a:t>, </a:t>
            </a:r>
            <a:r>
              <a:rPr lang="ru-RU" sz="2000" dirty="0" err="1" smtClean="0"/>
              <a:t>оқытушының шеберлігі</a:t>
            </a:r>
            <a:r>
              <a:rPr lang="ru-RU" sz="2000" dirty="0" smtClean="0"/>
              <a:t> </a:t>
            </a:r>
            <a:r>
              <a:rPr lang="ru-RU" sz="2000" dirty="0" err="1" smtClean="0"/>
              <a:t>лекцияның тиімділігін</a:t>
            </a:r>
            <a:r>
              <a:rPr lang="ru-RU" sz="2000" dirty="0" smtClean="0"/>
              <a:t> </a:t>
            </a:r>
            <a:r>
              <a:rPr lang="ru-RU" sz="2000" dirty="0" err="1" smtClean="0"/>
              <a:t>арттырудың кепілі</a:t>
            </a:r>
            <a:r>
              <a:rPr lang="ru-RU" sz="2000" dirty="0" smtClean="0"/>
              <a:t>.</a:t>
            </a:r>
            <a:endParaRPr lang="ru-RU" sz="20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285729"/>
            <a:ext cx="8929718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Көрнекілік әдістер оқу материалын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оқушылардың көзімен көріп, нақтылы түсінулеріне мүмкіндік береді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Бұған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демонстрация, иллюстрация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және бақылау тәсілдері жатады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Демонстрация (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көрсету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оқушыларды құбылыстар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процестер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және заттардың нысанасымен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табиғи жағдайда таныстыру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барысында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қолданылады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Әдістің бұл түрі оқылып отырған құбылыстың қозғалысын анықтау, заттың ішкі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құрылысы және сыртқы көрінісімен немесе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бірыңғай заттардың орналасу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жағдайымен таныстыруды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көздейді.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Табиғи нысананы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көрсету негізінен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сыртқы көрінісінен басталады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(көлемі, түсі, формасы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өзара байланысты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т.б.).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Келесі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кезекте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оның ішкі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құрылысы немесе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жекелеген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құрамы бөлініп көрсетіледі.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Заттың үлгісі және көркем туындылар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оқушылар тарапынан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біртұтастық жағдайында қабылданады.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Демонстрациялау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көбінесе оқушылардың практикалық оқу әрекетімен ұштаса жүргізіледі.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Приборлар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нысандарды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демонстрациялау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нәтижесінің табысты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болуы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бірнеше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жағдайға байланысты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болады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Сабақ барысында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оқытудың демонстрациялау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әдістерінен қолдануда оқу киносы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диапозитив, диафильм, магнитофон, радио,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үнтаспа, киноскоп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эпидиоскоп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теледидар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видеофильм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секілді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техника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құралдары көптеп пайданылады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928670"/>
            <a:ext cx="864399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Иллюстрация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– демонстрация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әдісімен тығыз байланыста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болады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Бұл әдісті иллюстративті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құралдарды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плакаттар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картиналар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суреттер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чертеждер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портреттер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портреттер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картограммалар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модельдер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көрсетуде қолданады.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Иллюстрация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әдісінің нәтижелі болуы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негізінен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оның қолдану тәсілдерін мұғалімнің қаншалықты меңгергеніне байланысты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болып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келеді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Соның негізінде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оқушылар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мен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мұғалімге оқу материалын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табысты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меңгеруге айтарлықтай көмек бере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отыра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ғылыми ұғымдарды жеңіл меңгеруге септігін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тигізеді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Мектеп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тәжірибесі көрсеткендей сабақта иллюстрациялы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материалдарын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көптеп қолдану, оқушылардың назарын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нақтылы оқу материалынан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ауытқуына әкеп соғады.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Сондықтан, көрнекі құралдарды пайдаланудың дидактикалық қолданысын және таным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процесінде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олардың рөлін алдын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–ала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жақсылап ойластырып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алу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қажет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Бұған қосымша мұғалімдер көрнекі құралдардың тиімді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көлемін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де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анықтауы қажет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0914" y="1142984"/>
            <a:ext cx="8933086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Қандай сабақ болмасын оның оқытылу әдісі мен түсіндіру жолдары әр түрлі</a:t>
            </a:r>
          </a:p>
          <a:p>
            <a:pPr algn="just"/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болып келеді. Сабақты оқыту әдісі тікелей оқытушыға (мұғалімге) байланысты</a:t>
            </a:r>
          </a:p>
          <a:p>
            <a:pPr algn="just"/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болып табылады. Мұғалімнің сабақты түсіндіру жолдары, айтылатын тақырыбы</a:t>
            </a:r>
          </a:p>
          <a:p>
            <a:pPr algn="just"/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 оқушыға жеткізу қабілеттері  мұғалімнің  өз жеке дара бойында көрінуі шарт.</a:t>
            </a:r>
          </a:p>
          <a:p>
            <a:pPr algn="just"/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Білім беру әдісінің бір түрі- лексия. Бұл сабақты түсіндірудің бір әдісі, сабақты</a:t>
            </a:r>
          </a:p>
          <a:p>
            <a:pPr algn="just"/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 оқушының яғни білім алушының теориялық  тұрғыда  сана сезімінде бір ұғымның, идеяның қалыптасуына үлкен рөл атқарды. Лексия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оқушы бойында кейіннен болатын сабақ тақырыптарына дайындық, мағлұмат жинау үшін қажет екені айдан анық. </a:t>
            </a:r>
          </a:p>
          <a:p>
            <a:pPr algn="just"/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Сабақтардың толық оқылуы оның ашылуы мейлі лексия болсын, мейлі семинар тақырыптары болсын, оның жемісті әрі ұғынарлығы болуы оқытушымен оқушыға қарасты екенін ескеруіміз керек.</a:t>
            </a:r>
          </a:p>
          <a:p>
            <a:endParaRPr lang="kk-KZ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928670"/>
            <a:ext cx="8229600" cy="4389120"/>
          </a:xfrm>
        </p:spPr>
        <p:txBody>
          <a:bodyPr>
            <a:normAutofit fontScale="25000" lnSpcReduction="20000"/>
          </a:bodyPr>
          <a:lstStyle/>
          <a:p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Оқыту әдісі дидактиканың негізгі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бір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құрамды бөлігі болып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табылады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Себебі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оқыту процесі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оның мақсаты, мазмұны, әдістері және ұйымдастыру формаларының біртұтастығы болып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табылады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Әдіс деген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сөз гректің 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metodos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” </a:t>
            </a:r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деген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сөзінен шыққан.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Метод </a:t>
            </a:r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деген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ұғым белгілі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ақиқатқа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шындыққа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мақсатқа жетудің жолдары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деген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мағынаны білдіреді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Оқыту әдістері туралы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әрбір 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автор </a:t>
            </a:r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өз анықтамасын береді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Қысқаша психологиялық –педагогикалық сөэдік “әдіс” –мақсатқа қол жеткізетін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жол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тәсіл, белгілі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жолмен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тәртіпке салынған іс–әрекет”–деген анықтама береді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Оқыту әдісі–оқушыларға білім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беру </a:t>
            </a:r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және оларды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дамыту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мақсатында мұғалім 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мен </a:t>
            </a:r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оқушылардың бірлесіп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жасайтын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қызметі мен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қарым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қатынасының тәсіл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амалдары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деген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де </a:t>
            </a:r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пікір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айтылады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Оқыту әдістері–оқытушы 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мен </a:t>
            </a:r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оқушылардың жұмыс істеу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әдісі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оның арқасында білім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іскерлік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дағды қалыптасып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оқушылардың дүние танымдылығы мен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қабілеттілігі артады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Оқыту әдістері–мұғалім 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мен </a:t>
            </a:r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оқушылардың бірлесе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жасайтын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әрекеті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Оқыту әдістері–мұғалім 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мен </a:t>
            </a:r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оқушылардың өзара әрекетінің барысында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алу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жолдары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Оқыту әдістері– мұғалім 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мен </a:t>
            </a:r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оқушылардың өзара әрекетінің негізінде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тәрбие және таным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процесін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жетілдіру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“Әдіске” қатысты анықтамаларда бәріне ортақ пікір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 “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белгілі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бір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мақсатты көздеген мұғалім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мен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оқушылар арасындағы өзара қарым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қатынас және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іс–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әрекет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”.</a:t>
            </a: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Олай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болса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оқыту әдістері–оқытудың мақсат–міндеттеріне сай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оның мазмұнын оқушыларға меңгертуде мұғалім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мен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оқушылардың қолданатын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амал–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тәсілдері мен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құралдарының жиынтығы болып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табылады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Мұғалім оқыту әдістерінің көмегімен оқушыларға білім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беріп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олардың тәжірибелік әрекетін ұйымдастыруда өзінің іс–әрекетін оқушылардың таным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әрекетіне басшылық етумен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байланыстырады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Мұғалім оқытудың нәтижесін арттыруда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оқыту әдістеріне қатысты амал–тәсілдерімен қатар оның құралдарын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пайдаланады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2786050" y="428604"/>
            <a:ext cx="3214710" cy="15716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000" b="1" dirty="0" smtClean="0">
                <a:latin typeface="Times New Roman" pitchFamily="18" charset="0"/>
                <a:cs typeface="Times New Roman" pitchFamily="18" charset="0"/>
              </a:rPr>
              <a:t>ОҚУ ҚҰРАЛДАРЫ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" name="Прямая со стрелкой 5"/>
          <p:cNvCxnSpPr/>
          <p:nvPr/>
        </p:nvCxnSpPr>
        <p:spPr>
          <a:xfrm rot="5400000">
            <a:off x="1928794" y="2285992"/>
            <a:ext cx="1143008" cy="10001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rot="16200000" flipH="1">
            <a:off x="3464711" y="2750339"/>
            <a:ext cx="1214446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5572132" y="2071678"/>
            <a:ext cx="1143008" cy="9286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/>
        </p:nvSpPr>
        <p:spPr>
          <a:xfrm>
            <a:off x="500034" y="3643314"/>
            <a:ext cx="16992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err="1" smtClean="0"/>
              <a:t>Оқу кітаптары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143240" y="3714752"/>
            <a:ext cx="25167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err="1" smtClean="0"/>
              <a:t>Техникалық құралдар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6000760" y="3571876"/>
            <a:ext cx="20946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err="1" smtClean="0"/>
              <a:t>Көрнекі құралдар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14" name="Стрелка вниз 13"/>
          <p:cNvSpPr/>
          <p:nvPr/>
        </p:nvSpPr>
        <p:spPr>
          <a:xfrm>
            <a:off x="928662" y="4071942"/>
            <a:ext cx="857256" cy="78581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низ 14"/>
          <p:cNvSpPr/>
          <p:nvPr/>
        </p:nvSpPr>
        <p:spPr>
          <a:xfrm>
            <a:off x="3786182" y="4214818"/>
            <a:ext cx="1000132" cy="64294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низ 15"/>
          <p:cNvSpPr/>
          <p:nvPr/>
        </p:nvSpPr>
        <p:spPr>
          <a:xfrm>
            <a:off x="6500826" y="4143380"/>
            <a:ext cx="1000132" cy="64294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214282" y="5072074"/>
            <a:ext cx="242886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оқулықтар, оқу–әдістемелік кітаптар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анықтамалар, сөздіктер, есептер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жиыны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т.б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5643538" y="5000636"/>
            <a:ext cx="350046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кестелер</a:t>
            </a:r>
            <a:r>
              <a:rPr lang="ru-RU" dirty="0" smtClean="0"/>
              <a:t>, </a:t>
            </a:r>
            <a:r>
              <a:rPr lang="ru-RU" dirty="0" err="1" smtClean="0"/>
              <a:t>сызбалар</a:t>
            </a:r>
            <a:r>
              <a:rPr lang="ru-RU" dirty="0" smtClean="0"/>
              <a:t>, </a:t>
            </a:r>
            <a:r>
              <a:rPr lang="ru-RU" dirty="0" err="1" smtClean="0"/>
              <a:t>чертеждар</a:t>
            </a:r>
            <a:r>
              <a:rPr lang="ru-RU" dirty="0" smtClean="0"/>
              <a:t>, </a:t>
            </a:r>
            <a:r>
              <a:rPr lang="ru-RU" dirty="0" err="1" smtClean="0"/>
              <a:t>суреттер</a:t>
            </a:r>
            <a:r>
              <a:rPr lang="ru-RU" dirty="0" smtClean="0"/>
              <a:t>, </a:t>
            </a:r>
            <a:r>
              <a:rPr lang="ru-RU" dirty="0" err="1" smtClean="0"/>
              <a:t>фотосуреттер</a:t>
            </a:r>
            <a:r>
              <a:rPr lang="ru-RU" dirty="0" smtClean="0"/>
              <a:t>, </a:t>
            </a:r>
            <a:r>
              <a:rPr lang="ru-RU" dirty="0" err="1" smtClean="0"/>
              <a:t>альбомдар</a:t>
            </a:r>
            <a:r>
              <a:rPr lang="ru-RU" dirty="0" smtClean="0"/>
              <a:t>, </a:t>
            </a:r>
            <a:r>
              <a:rPr lang="ru-RU" dirty="0" err="1" smtClean="0"/>
              <a:t>тарихи</a:t>
            </a:r>
            <a:r>
              <a:rPr lang="ru-RU" dirty="0" smtClean="0"/>
              <a:t>, </a:t>
            </a:r>
            <a:r>
              <a:rPr lang="ru-RU" dirty="0" err="1" smtClean="0"/>
              <a:t>экономикалық–географиялық карталар</a:t>
            </a:r>
            <a:r>
              <a:rPr lang="ru-RU" dirty="0" smtClean="0"/>
              <a:t> т.б.</a:t>
            </a:r>
            <a:endParaRPr lang="ru-RU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3428992" y="5214950"/>
            <a:ext cx="207170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err="1" smtClean="0"/>
              <a:t>үнтаспа, телеарна</a:t>
            </a:r>
            <a:r>
              <a:rPr lang="ru-RU" dirty="0" smtClean="0"/>
              <a:t>, </a:t>
            </a:r>
            <a:r>
              <a:rPr lang="ru-RU" dirty="0" err="1" smtClean="0"/>
              <a:t>бейнетаспа</a:t>
            </a:r>
            <a:r>
              <a:rPr lang="ru-RU" dirty="0" smtClean="0"/>
              <a:t>, компьютер т.б.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500063"/>
            <a:ext cx="8229600" cy="1347787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Оқыту әдістерін жіктеу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85720" y="1214422"/>
            <a:ext cx="871543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Оқыту әдістері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педагогика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саласында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талас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тудыратын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күрделі мәселелердің бірі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болып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табылады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Соған орай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бүгінгі таңда оқыту әдістерінің анықтамасы және оларды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топтастыру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мәселесінде ортақ пікір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қалыптаспаған.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357290" y="2500306"/>
            <a:ext cx="455958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Бұл мәселені зерттеуші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авторлар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Левая фигурная скобка 5"/>
          <p:cNvSpPr/>
          <p:nvPr/>
        </p:nvSpPr>
        <p:spPr>
          <a:xfrm>
            <a:off x="1214414" y="3143248"/>
            <a:ext cx="1000132" cy="3500462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авая фигурная скобка 6"/>
          <p:cNvSpPr/>
          <p:nvPr/>
        </p:nvSpPr>
        <p:spPr>
          <a:xfrm>
            <a:off x="5286380" y="3143248"/>
            <a:ext cx="1143008" cy="3429024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2357422" y="3286124"/>
            <a:ext cx="271462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С.И.Архангельский, С.И.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Зиновев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Н.В. Кузьмина, Т.А. Ильина, Н.Д.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Никандоров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428860" y="4500570"/>
            <a:ext cx="30348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/>
              <a:t>М.Н. </a:t>
            </a:r>
            <a:r>
              <a:rPr lang="ru-RU" dirty="0" err="1" smtClean="0"/>
              <a:t>Скаткин</a:t>
            </a:r>
            <a:r>
              <a:rPr lang="ru-RU" dirty="0" smtClean="0"/>
              <a:t>, И.Я. </a:t>
            </a:r>
            <a:r>
              <a:rPr lang="ru-RU" dirty="0" err="1" smtClean="0"/>
              <a:t>Лернер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1785918" y="4857760"/>
            <a:ext cx="407196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        </a:t>
            </a:r>
            <a:r>
              <a:rPr lang="ru-RU" dirty="0" err="1" smtClean="0"/>
              <a:t>М.А.Даниалов</a:t>
            </a:r>
            <a:r>
              <a:rPr lang="ru-RU" dirty="0" smtClean="0"/>
              <a:t>, Б.П. Есипов, Т.А.       Ильина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42910" y="785794"/>
            <a:ext cx="828680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Оқушылардың таным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белсенділігіне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қарай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(М.Н.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Скаткин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И.Я.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Лернер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түсіндірмелі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хабарлау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әдісі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репродуктивтік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әдіс;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проблемалық баяндау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әдісі;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эвристикалық әдіс.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71472" y="2857496"/>
            <a:ext cx="807249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Оқытудың мақсаттары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мен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құралдарына қарай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М.А.Даниалов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Б.П. Есипов, Т.А. Ильина): 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жаңа білім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беру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әдісі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біліктілер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дағдыларды қалыптастыру әдісі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Техникалық құралдармен жұмыс істеу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әдісі;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Өзіндік жұмыс істеу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әдісі;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білімді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тексеру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әдісі;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проблемалық, програмаланған оқыту әдісі.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28596" y="1088769"/>
            <a:ext cx="835824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Тұтас педагогикалық әрекеттің тәсілдеріне қарай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(Ю.К.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Бабанский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): </a:t>
            </a:r>
          </a:p>
          <a:p>
            <a:pPr>
              <a:buFont typeface="Wingdings" pitchFamily="2" charset="2"/>
              <a:buChar char="§"/>
            </a:pP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оқу –танымдық әрекеттерді ұйымдастыру;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оқуға ынталандыру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Font typeface="Wingdings" pitchFamily="2" charset="2"/>
              <a:buChar char="§"/>
            </a:pP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оқытудағы бақылау және өзін–өзі бақылау әдістері.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Әдістің логикалық және психологиялық сипатына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қарай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Р.Г.Лемберг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): </a:t>
            </a:r>
          </a:p>
          <a:p>
            <a:pPr>
              <a:buFont typeface="Wingdings" pitchFamily="2" charset="2"/>
              <a:buChar char="§"/>
            </a:pP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ауызша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баяндау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әдісі;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есеп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шығау әдісі;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өнер құралдарын пайдалану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әдісі.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28596" y="4143380"/>
            <a:ext cx="8429684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Солардың ішінде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ең көп тарағаны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берудің көздеріне сәйкес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(И.Т. Огородников, С.И. Перовский, Е.Я.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Голант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):</a:t>
            </a:r>
          </a:p>
          <a:p>
            <a:pPr>
              <a:buFont typeface="Wingdings" pitchFamily="2" charset="2"/>
              <a:buChar char="§"/>
            </a:pP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сөздік немесе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ауызша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баяндау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әдісі;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көрнекілік әдістер;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тәжірибелік әдістер.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71472" y="714356"/>
            <a:ext cx="857252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Оқу процесінде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берудің көздеріне қарай қолданылатын әдістер: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85720" y="2143116"/>
            <a:ext cx="2357454" cy="321471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Сөздік әдістер: түсіндіру, әңгіме, әңгімелесу,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лекция,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кітаппен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жұмыс.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428992" y="2143116"/>
            <a:ext cx="2357454" cy="31432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Көрнекі әдістер: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иллюстрация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және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демонстрация,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бақылау.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572264" y="2143116"/>
            <a:ext cx="2286016" cy="31432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Тәжірибелік әдістер: лабораториялық, практикалық, графикалық, әр түрлі жаттығу жұмыстары.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8229600" cy="1143000"/>
          </a:xfrm>
        </p:spPr>
        <p:txBody>
          <a:bodyPr>
            <a:norm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В.А. Сухомлинский: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“Сөз–ең маңызды педагогикалық құрал,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оны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еш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нәрсемен ауыстыра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алмайсың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..”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4786346"/>
          </a:xfrm>
        </p:spPr>
        <p:txBody>
          <a:bodyPr>
            <a:normAutofit fontScale="25000" lnSpcReduction="20000"/>
          </a:bodyPr>
          <a:lstStyle/>
          <a:p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Мұғалімнің сөзі әсерлі, тартымды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сенімді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сондайақ дауыс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ырғағы 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мен </a:t>
            </a:r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мимикасы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мәнерлі және 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бай </a:t>
            </a:r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болғаны қажет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Бұл ойымыз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дәлелді 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болу </a:t>
            </a:r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үшін 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Ы.</a:t>
            </a:r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Алтынсаринның пікірін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келтірейік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: “</a:t>
            </a:r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Мұғалім балалармен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істес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болады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егер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олар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бір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нәрсені түсінбесе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онда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мұғалім шәкірттерді кіналамай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оларға дұрыс түсіндіре алмағаны үшін өзін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өзі кіналауы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керек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Мұғалім балалармен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сөйлескенде ашуланбай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күйгелектенбей, сабырлылықпен сөйлеп, шұбалаңқы сөздер 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мен </a:t>
            </a:r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керексіз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терминдерді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қолданбастан әрбір затты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ықыласпен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қарапайым тілмен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түсіндіру керек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”.</a:t>
            </a:r>
          </a:p>
          <a:p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Бұл әдісті қолданғанда мұғалім оқушыларға білім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берумен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қатар олардың таным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белсенділігін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арттыруға 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зейін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қабылдау, ойлау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т.б. </a:t>
            </a:r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процестерін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байланысты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әрекет жасайды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Мұғалімнің оқу материалын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ауызша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баяндауы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көп жағдайда түрлі көрнекі және техникалық құралдарды пайдаланумен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ұштастырылады.</a:t>
            </a:r>
            <a:endParaRPr lang="ru-RU" sz="8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Ауызша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баяндаудың тағы бір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ерекшелігі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оқытушының түсіндіруі 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мен </a:t>
            </a:r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оқушылардың ұғыну процесінің қатар жүруінде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Түсіндіру барысында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әңгіме, әңгімелесу, ауызша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жазба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және лабораториялық жұмыстарын қажетіне сай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қатар қолдану керек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347</TotalTime>
  <Words>1647</Words>
  <Application>Microsoft Office PowerPoint</Application>
  <PresentationFormat>Экран (4:3)</PresentationFormat>
  <Paragraphs>102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13</vt:i4>
      </vt:variant>
      <vt:variant>
        <vt:lpstr>Тема</vt:lpstr>
      </vt:variant>
      <vt:variant>
        <vt:i4>4</vt:i4>
      </vt:variant>
      <vt:variant>
        <vt:lpstr>Заголовки слайдов</vt:lpstr>
      </vt:variant>
      <vt:variant>
        <vt:i4>16</vt:i4>
      </vt:variant>
    </vt:vector>
  </HeadingPairs>
  <TitlesOfParts>
    <vt:vector size="33" baseType="lpstr">
      <vt:lpstr>Arial</vt:lpstr>
      <vt:lpstr>Calibri</vt:lpstr>
      <vt:lpstr>Cambria</vt:lpstr>
      <vt:lpstr>Constantia</vt:lpstr>
      <vt:lpstr>Corbel</vt:lpstr>
      <vt:lpstr>Franklin Gothic Book</vt:lpstr>
      <vt:lpstr>Franklin Gothic Medium</vt:lpstr>
      <vt:lpstr>Gill Sans MT</vt:lpstr>
      <vt:lpstr>Perpetua</vt:lpstr>
      <vt:lpstr>Times New Roman</vt:lpstr>
      <vt:lpstr>Verdana</vt:lpstr>
      <vt:lpstr>Wingdings</vt:lpstr>
      <vt:lpstr>Wingdings 2</vt:lpstr>
      <vt:lpstr>Поток</vt:lpstr>
      <vt:lpstr>Трек</vt:lpstr>
      <vt:lpstr>Солнцестояние</vt:lpstr>
      <vt:lpstr>Справедливость</vt:lpstr>
      <vt:lpstr>Тақырыбы:  Лекцияның негізгі функциялары</vt:lpstr>
      <vt:lpstr>Презентация PowerPoint</vt:lpstr>
      <vt:lpstr>Презентация PowerPoint</vt:lpstr>
      <vt:lpstr>Презентация PowerPoint</vt:lpstr>
      <vt:lpstr>Оқыту әдістерін жіктеу </vt:lpstr>
      <vt:lpstr>Презентация PowerPoint</vt:lpstr>
      <vt:lpstr>Презентация PowerPoint</vt:lpstr>
      <vt:lpstr>Презентация PowerPoint</vt:lpstr>
      <vt:lpstr>В.А. Сухомлинский: “Сөз–ең маңызды педагогикалық құрал, оны еш нәрсемен ауыстыра алмайсың..”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9</dc:title>
  <dc:creator>pk</dc:creator>
  <cp:lastModifiedBy>Пользователь Windows</cp:lastModifiedBy>
  <cp:revision>35</cp:revision>
  <dcterms:created xsi:type="dcterms:W3CDTF">2018-04-30T14:28:42Z</dcterms:created>
  <dcterms:modified xsi:type="dcterms:W3CDTF">2023-01-10T17:54:33Z</dcterms:modified>
</cp:coreProperties>
</file>